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>
        <p:scale>
          <a:sx n="75" d="100"/>
          <a:sy n="75" d="100"/>
        </p:scale>
        <p:origin x="-39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D15D7-4BC6-4D19-BA3B-11D2BFFB8BB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26407B-8C88-48A7-B96E-0F6481C4C4A2}">
      <dgm:prSet phldrT="[文字]"/>
      <dgm:spPr/>
      <dgm:t>
        <a:bodyPr/>
        <a:lstStyle/>
        <a:p>
          <a:r>
            <a:rPr lang="zh-TW" altLang="en-US" dirty="0" smtClean="0"/>
            <a:t>追蹤與確認一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學校與社區合作對象</a:t>
          </a:r>
          <a:r>
            <a:rPr lang="en-US" altLang="zh-TW" dirty="0" smtClean="0"/>
            <a:t>(</a:t>
          </a:r>
          <a:r>
            <a:rPr lang="zh-TW" altLang="en-US" dirty="0" smtClean="0"/>
            <a:t>里、教會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F9D86900-5208-48F3-9558-007EE27CA561}" type="par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16E0897-2613-4E58-8D38-927D1B421C29}" type="sib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B310E1E-ED3C-43BE-8734-71BF045B5197}">
      <dgm:prSet phldrT="[文字]"/>
      <dgm:spPr/>
      <dgm:t>
        <a:bodyPr/>
        <a:lstStyle/>
        <a:p>
          <a:r>
            <a:rPr lang="zh-TW" altLang="en-US" dirty="0" smtClean="0"/>
            <a:t>追蹤與確認二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討論活動日期與形式</a:t>
          </a:r>
          <a:r>
            <a:rPr lang="en-US" altLang="zh-TW" dirty="0" smtClean="0"/>
            <a:t>(105</a:t>
          </a:r>
          <a:r>
            <a:rPr lang="zh-TW" altLang="en-US" dirty="0" smtClean="0"/>
            <a:t>為範本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159F2818-8BC4-4972-AA77-F676E387F5BA}" type="par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50B081A6-4B15-498F-AE4E-05543B3656EB}" type="sib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E89A3383-C73C-4CC9-9123-75322F142D53}">
      <dgm:prSet phldrT="[文字]"/>
      <dgm:spPr/>
      <dgm:t>
        <a:bodyPr/>
        <a:lstStyle/>
        <a:p>
          <a:r>
            <a:rPr lang="zh-TW" altLang="en-US" dirty="0" smtClean="0"/>
            <a:t>追蹤與確認三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人力與經費分擔</a:t>
          </a:r>
          <a:endParaRPr lang="zh-TW" altLang="en-US" dirty="0"/>
        </a:p>
      </dgm:t>
    </dgm:pt>
    <dgm:pt modelId="{C0B9778A-E33E-45E6-A929-58D35F92F09A}" type="par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435045AA-7EB3-46C7-A6D8-9B93FB33F599}" type="sib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46F8848A-41BE-424A-9F6C-E31088482988}" type="pres">
      <dgm:prSet presAssocID="{0D0D15D7-4BC6-4D19-BA3B-11D2BFFB8BB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221A1692-2A5C-4368-933A-ECA331CB072F}" type="pres">
      <dgm:prSet presAssocID="{0D0D15D7-4BC6-4D19-BA3B-11D2BFFB8BB1}" presName="Name1" presStyleCnt="0"/>
      <dgm:spPr/>
    </dgm:pt>
    <dgm:pt modelId="{446DC8EB-AEEC-4CDF-BEC2-0121993DA92C}" type="pres">
      <dgm:prSet presAssocID="{0D0D15D7-4BC6-4D19-BA3B-11D2BFFB8BB1}" presName="cycle" presStyleCnt="0"/>
      <dgm:spPr/>
    </dgm:pt>
    <dgm:pt modelId="{54A85C5F-5E5B-446E-A03B-B34EA337FEC0}" type="pres">
      <dgm:prSet presAssocID="{0D0D15D7-4BC6-4D19-BA3B-11D2BFFB8BB1}" presName="srcNode" presStyleLbl="node1" presStyleIdx="0" presStyleCnt="3"/>
      <dgm:spPr/>
    </dgm:pt>
    <dgm:pt modelId="{CE5F1EC8-CEDE-45E0-9B43-7BABD460725B}" type="pres">
      <dgm:prSet presAssocID="{0D0D15D7-4BC6-4D19-BA3B-11D2BFFB8BB1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0C7BE97D-7F15-4B30-B96D-20E8663FA523}" type="pres">
      <dgm:prSet presAssocID="{0D0D15D7-4BC6-4D19-BA3B-11D2BFFB8BB1}" presName="extraNode" presStyleLbl="node1" presStyleIdx="0" presStyleCnt="3"/>
      <dgm:spPr/>
    </dgm:pt>
    <dgm:pt modelId="{17067A11-FF88-43E5-BF38-29C12CC232E5}" type="pres">
      <dgm:prSet presAssocID="{0D0D15D7-4BC6-4D19-BA3B-11D2BFFB8BB1}" presName="dstNode" presStyleLbl="node1" presStyleIdx="0" presStyleCnt="3"/>
      <dgm:spPr/>
    </dgm:pt>
    <dgm:pt modelId="{54A7490D-2B42-4740-B645-A3B55FB5E8EF}" type="pres">
      <dgm:prSet presAssocID="{2F26407B-8C88-48A7-B96E-0F6481C4C4A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789393-393B-4F36-8E43-56DABAC0FE6B}" type="pres">
      <dgm:prSet presAssocID="{2F26407B-8C88-48A7-B96E-0F6481C4C4A2}" presName="accent_1" presStyleCnt="0"/>
      <dgm:spPr/>
    </dgm:pt>
    <dgm:pt modelId="{CAD8FB8B-05F5-4970-A732-A677F29B82B3}" type="pres">
      <dgm:prSet presAssocID="{2F26407B-8C88-48A7-B96E-0F6481C4C4A2}" presName="accentRepeatNode" presStyleLbl="solidFgAcc1" presStyleIdx="0" presStyleCnt="3"/>
      <dgm:spPr/>
    </dgm:pt>
    <dgm:pt modelId="{E57AD102-CD28-4CD6-BFE8-C16700AE3189}" type="pres">
      <dgm:prSet presAssocID="{5B310E1E-ED3C-43BE-8734-71BF045B519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9C4AED-D530-4483-9281-14BFB5DCFDAA}" type="pres">
      <dgm:prSet presAssocID="{5B310E1E-ED3C-43BE-8734-71BF045B5197}" presName="accent_2" presStyleCnt="0"/>
      <dgm:spPr/>
    </dgm:pt>
    <dgm:pt modelId="{AE8E091B-3C8B-423F-B530-D7AFCBDF2E17}" type="pres">
      <dgm:prSet presAssocID="{5B310E1E-ED3C-43BE-8734-71BF045B5197}" presName="accentRepeatNode" presStyleLbl="solidFgAcc1" presStyleIdx="1" presStyleCnt="3"/>
      <dgm:spPr/>
    </dgm:pt>
    <dgm:pt modelId="{2F17D062-0F70-411A-B2F7-136D89F2943A}" type="pres">
      <dgm:prSet presAssocID="{E89A3383-C73C-4CC9-9123-75322F142D5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E13721-1578-4F09-B59A-FDEDF89744EA}" type="pres">
      <dgm:prSet presAssocID="{E89A3383-C73C-4CC9-9123-75322F142D53}" presName="accent_3" presStyleCnt="0"/>
      <dgm:spPr/>
    </dgm:pt>
    <dgm:pt modelId="{0CDD2A0D-499E-4362-A18A-508BD901C112}" type="pres">
      <dgm:prSet presAssocID="{E89A3383-C73C-4CC9-9123-75322F142D53}" presName="accentRepeatNode" presStyleLbl="solidFgAcc1" presStyleIdx="2" presStyleCnt="3"/>
      <dgm:spPr/>
    </dgm:pt>
  </dgm:ptLst>
  <dgm:cxnLst>
    <dgm:cxn modelId="{78B88311-9EC6-4DF2-A790-638D8A708268}" type="presOf" srcId="{2F26407B-8C88-48A7-B96E-0F6481C4C4A2}" destId="{54A7490D-2B42-4740-B645-A3B55FB5E8EF}" srcOrd="0" destOrd="0" presId="urn:microsoft.com/office/officeart/2008/layout/VerticalCurvedList"/>
    <dgm:cxn modelId="{4F36264F-BEE1-4071-B1E0-6A88E004F2CA}" type="presOf" srcId="{E89A3383-C73C-4CC9-9123-75322F142D53}" destId="{2F17D062-0F70-411A-B2F7-136D89F2943A}" srcOrd="0" destOrd="0" presId="urn:microsoft.com/office/officeart/2008/layout/VerticalCurvedList"/>
    <dgm:cxn modelId="{66DCFD26-4DBC-40AF-B82F-5B2058995179}" type="presOf" srcId="{0D0D15D7-4BC6-4D19-BA3B-11D2BFFB8BB1}" destId="{46F8848A-41BE-424A-9F6C-E31088482988}" srcOrd="0" destOrd="0" presId="urn:microsoft.com/office/officeart/2008/layout/VerticalCurvedList"/>
    <dgm:cxn modelId="{1F652523-9242-4087-A1D4-752B78E8676C}" type="presOf" srcId="{5B310E1E-ED3C-43BE-8734-71BF045B5197}" destId="{E57AD102-CD28-4CD6-BFE8-C16700AE3189}" srcOrd="0" destOrd="0" presId="urn:microsoft.com/office/officeart/2008/layout/VerticalCurvedList"/>
    <dgm:cxn modelId="{DD4D804C-3F0B-43DD-BE63-EA7AEC16484C}" srcId="{0D0D15D7-4BC6-4D19-BA3B-11D2BFFB8BB1}" destId="{2F26407B-8C88-48A7-B96E-0F6481C4C4A2}" srcOrd="0" destOrd="0" parTransId="{F9D86900-5208-48F3-9558-007EE27CA561}" sibTransId="{516E0897-2613-4E58-8D38-927D1B421C29}"/>
    <dgm:cxn modelId="{AF8A6CC7-C31C-46AF-933D-769C8A0E3FF9}" srcId="{0D0D15D7-4BC6-4D19-BA3B-11D2BFFB8BB1}" destId="{5B310E1E-ED3C-43BE-8734-71BF045B5197}" srcOrd="1" destOrd="0" parTransId="{159F2818-8BC4-4972-AA77-F676E387F5BA}" sibTransId="{50B081A6-4B15-498F-AE4E-05543B3656EB}"/>
    <dgm:cxn modelId="{DF94A334-FB9B-4749-8E0A-EEE546960956}" type="presOf" srcId="{516E0897-2613-4E58-8D38-927D1B421C29}" destId="{CE5F1EC8-CEDE-45E0-9B43-7BABD460725B}" srcOrd="0" destOrd="0" presId="urn:microsoft.com/office/officeart/2008/layout/VerticalCurvedList"/>
    <dgm:cxn modelId="{6AF7E438-F98F-4B4A-919A-C80EF7EA1A99}" srcId="{0D0D15D7-4BC6-4D19-BA3B-11D2BFFB8BB1}" destId="{E89A3383-C73C-4CC9-9123-75322F142D53}" srcOrd="2" destOrd="0" parTransId="{C0B9778A-E33E-45E6-A929-58D35F92F09A}" sibTransId="{435045AA-7EB3-46C7-A6D8-9B93FB33F599}"/>
    <dgm:cxn modelId="{400C1CDD-8714-4B70-8C51-3D82AC8493EB}" type="presParOf" srcId="{46F8848A-41BE-424A-9F6C-E31088482988}" destId="{221A1692-2A5C-4368-933A-ECA331CB072F}" srcOrd="0" destOrd="0" presId="urn:microsoft.com/office/officeart/2008/layout/VerticalCurvedList"/>
    <dgm:cxn modelId="{8D0E58FF-B2C7-4ADD-8BD9-019FA18CB8E1}" type="presParOf" srcId="{221A1692-2A5C-4368-933A-ECA331CB072F}" destId="{446DC8EB-AEEC-4CDF-BEC2-0121993DA92C}" srcOrd="0" destOrd="0" presId="urn:microsoft.com/office/officeart/2008/layout/VerticalCurvedList"/>
    <dgm:cxn modelId="{D5572D09-D46F-44AD-AA3A-F2E196723927}" type="presParOf" srcId="{446DC8EB-AEEC-4CDF-BEC2-0121993DA92C}" destId="{54A85C5F-5E5B-446E-A03B-B34EA337FEC0}" srcOrd="0" destOrd="0" presId="urn:microsoft.com/office/officeart/2008/layout/VerticalCurvedList"/>
    <dgm:cxn modelId="{146F5A2A-21A0-46B5-8576-22C8BF4DAB43}" type="presParOf" srcId="{446DC8EB-AEEC-4CDF-BEC2-0121993DA92C}" destId="{CE5F1EC8-CEDE-45E0-9B43-7BABD460725B}" srcOrd="1" destOrd="0" presId="urn:microsoft.com/office/officeart/2008/layout/VerticalCurvedList"/>
    <dgm:cxn modelId="{46D0660B-2DC9-439A-9F0A-B97EB763A326}" type="presParOf" srcId="{446DC8EB-AEEC-4CDF-BEC2-0121993DA92C}" destId="{0C7BE97D-7F15-4B30-B96D-20E8663FA523}" srcOrd="2" destOrd="0" presId="urn:microsoft.com/office/officeart/2008/layout/VerticalCurvedList"/>
    <dgm:cxn modelId="{B91A2A39-BD3D-4AB9-A3C5-9238C2BA65DA}" type="presParOf" srcId="{446DC8EB-AEEC-4CDF-BEC2-0121993DA92C}" destId="{17067A11-FF88-43E5-BF38-29C12CC232E5}" srcOrd="3" destOrd="0" presId="urn:microsoft.com/office/officeart/2008/layout/VerticalCurvedList"/>
    <dgm:cxn modelId="{4849AFD4-06AA-4F56-BE78-E77BBEBF1F55}" type="presParOf" srcId="{221A1692-2A5C-4368-933A-ECA331CB072F}" destId="{54A7490D-2B42-4740-B645-A3B55FB5E8EF}" srcOrd="1" destOrd="0" presId="urn:microsoft.com/office/officeart/2008/layout/VerticalCurvedList"/>
    <dgm:cxn modelId="{7A62FF90-3FA7-415E-B028-CF81A152001E}" type="presParOf" srcId="{221A1692-2A5C-4368-933A-ECA331CB072F}" destId="{E2789393-393B-4F36-8E43-56DABAC0FE6B}" srcOrd="2" destOrd="0" presId="urn:microsoft.com/office/officeart/2008/layout/VerticalCurvedList"/>
    <dgm:cxn modelId="{50C342D1-3333-45A1-BFEB-2CCD25D994C0}" type="presParOf" srcId="{E2789393-393B-4F36-8E43-56DABAC0FE6B}" destId="{CAD8FB8B-05F5-4970-A732-A677F29B82B3}" srcOrd="0" destOrd="0" presId="urn:microsoft.com/office/officeart/2008/layout/VerticalCurvedList"/>
    <dgm:cxn modelId="{B1C738B7-3158-475F-9F1C-BA99DEA10663}" type="presParOf" srcId="{221A1692-2A5C-4368-933A-ECA331CB072F}" destId="{E57AD102-CD28-4CD6-BFE8-C16700AE3189}" srcOrd="3" destOrd="0" presId="urn:microsoft.com/office/officeart/2008/layout/VerticalCurvedList"/>
    <dgm:cxn modelId="{A26C9107-B58E-4A0C-991A-ED5763D9B0AA}" type="presParOf" srcId="{221A1692-2A5C-4368-933A-ECA331CB072F}" destId="{C49C4AED-D530-4483-9281-14BFB5DCFDAA}" srcOrd="4" destOrd="0" presId="urn:microsoft.com/office/officeart/2008/layout/VerticalCurvedList"/>
    <dgm:cxn modelId="{E6A595AD-EFCB-4E9D-870D-24A395C82541}" type="presParOf" srcId="{C49C4AED-D530-4483-9281-14BFB5DCFDAA}" destId="{AE8E091B-3C8B-423F-B530-D7AFCBDF2E17}" srcOrd="0" destOrd="0" presId="urn:microsoft.com/office/officeart/2008/layout/VerticalCurvedList"/>
    <dgm:cxn modelId="{3A800E15-EFD5-46F8-9FC5-67E418730961}" type="presParOf" srcId="{221A1692-2A5C-4368-933A-ECA331CB072F}" destId="{2F17D062-0F70-411A-B2F7-136D89F2943A}" srcOrd="5" destOrd="0" presId="urn:microsoft.com/office/officeart/2008/layout/VerticalCurvedList"/>
    <dgm:cxn modelId="{A4C5665B-F3B2-482D-9346-3A73F759E1E8}" type="presParOf" srcId="{221A1692-2A5C-4368-933A-ECA331CB072F}" destId="{55E13721-1578-4F09-B59A-FDEDF89744EA}" srcOrd="6" destOrd="0" presId="urn:microsoft.com/office/officeart/2008/layout/VerticalCurvedList"/>
    <dgm:cxn modelId="{70370671-C323-4EC2-ABF3-36F66A2C4D6A}" type="presParOf" srcId="{55E13721-1578-4F09-B59A-FDEDF89744EA}" destId="{0CDD2A0D-499E-4362-A18A-508BD901C1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F1EC8-CEDE-45E0-9B43-7BABD460725B}">
      <dsp:nvSpPr>
        <dsp:cNvPr id="0" name=""/>
        <dsp:cNvSpPr/>
      </dsp:nvSpPr>
      <dsp:spPr>
        <a:xfrm>
          <a:off x="-5116966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7490D-2B42-4740-B645-A3B55FB5E8EF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追蹤與確認一</a:t>
          </a:r>
          <a:r>
            <a:rPr lang="zh-TW" altLang="en-US" sz="2300" kern="1200" dirty="0" smtClean="0">
              <a:latin typeface="新細明體"/>
              <a:ea typeface="新細明體"/>
            </a:rPr>
            <a:t>：</a:t>
          </a:r>
          <a:r>
            <a:rPr lang="zh-TW" altLang="en-US" sz="2300" kern="1200" dirty="0" smtClean="0"/>
            <a:t>學校與社區合作對象</a:t>
          </a:r>
          <a:r>
            <a:rPr lang="en-US" altLang="zh-TW" sz="2300" kern="1200" dirty="0" smtClean="0"/>
            <a:t>(</a:t>
          </a:r>
          <a:r>
            <a:rPr lang="zh-TW" altLang="en-US" sz="2300" kern="1200" dirty="0" smtClean="0"/>
            <a:t>里、教會</a:t>
          </a:r>
          <a:r>
            <a:rPr lang="en-US" altLang="zh-TW" sz="2300" kern="1200" dirty="0" smtClean="0"/>
            <a:t>)</a:t>
          </a:r>
          <a:endParaRPr lang="zh-TW" altLang="en-US" sz="2300" kern="1200" dirty="0"/>
        </a:p>
      </dsp:txBody>
      <dsp:txXfrm>
        <a:off x="628203" y="452596"/>
        <a:ext cx="7538938" cy="905192"/>
      </dsp:txXfrm>
    </dsp:sp>
    <dsp:sp modelId="{CAD8FB8B-05F5-4970-A732-A677F29B82B3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AD102-CD28-4CD6-BFE8-C16700AE3189}">
      <dsp:nvSpPr>
        <dsp:cNvPr id="0" name=""/>
        <dsp:cNvSpPr/>
      </dsp:nvSpPr>
      <dsp:spPr>
        <a:xfrm>
          <a:off x="957240" y="1810384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追蹤與確認二</a:t>
          </a:r>
          <a:r>
            <a:rPr lang="zh-TW" altLang="en-US" sz="2300" kern="1200" dirty="0" smtClean="0">
              <a:latin typeface="新細明體"/>
              <a:ea typeface="新細明體"/>
            </a:rPr>
            <a:t>：</a:t>
          </a:r>
          <a:r>
            <a:rPr lang="zh-TW" altLang="en-US" sz="2300" kern="1200" dirty="0" smtClean="0"/>
            <a:t>討論活動日期與形式</a:t>
          </a:r>
          <a:r>
            <a:rPr lang="en-US" altLang="zh-TW" sz="2300" kern="1200" dirty="0" smtClean="0"/>
            <a:t>(105</a:t>
          </a:r>
          <a:r>
            <a:rPr lang="zh-TW" altLang="en-US" sz="2300" kern="1200" dirty="0" smtClean="0"/>
            <a:t>為範本</a:t>
          </a:r>
          <a:r>
            <a:rPr lang="en-US" altLang="zh-TW" sz="2300" kern="1200" dirty="0" smtClean="0"/>
            <a:t>)</a:t>
          </a:r>
          <a:endParaRPr lang="zh-TW" altLang="en-US" sz="2300" kern="1200" dirty="0"/>
        </a:p>
      </dsp:txBody>
      <dsp:txXfrm>
        <a:off x="957240" y="1810384"/>
        <a:ext cx="7209900" cy="905192"/>
      </dsp:txXfrm>
    </dsp:sp>
    <dsp:sp modelId="{AE8E091B-3C8B-423F-B530-D7AFCBDF2E17}">
      <dsp:nvSpPr>
        <dsp:cNvPr id="0" name=""/>
        <dsp:cNvSpPr/>
      </dsp:nvSpPr>
      <dsp:spPr>
        <a:xfrm>
          <a:off x="391495" y="169723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7D062-0F70-411A-B2F7-136D89F2943A}">
      <dsp:nvSpPr>
        <dsp:cNvPr id="0" name=""/>
        <dsp:cNvSpPr/>
      </dsp:nvSpPr>
      <dsp:spPr>
        <a:xfrm>
          <a:off x="628203" y="3168173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追蹤與確認三</a:t>
          </a:r>
          <a:r>
            <a:rPr lang="zh-TW" altLang="en-US" sz="2300" kern="1200" dirty="0" smtClean="0">
              <a:latin typeface="新細明體"/>
              <a:ea typeface="新細明體"/>
            </a:rPr>
            <a:t>：</a:t>
          </a:r>
          <a:r>
            <a:rPr lang="zh-TW" altLang="en-US" sz="2300" kern="1200" dirty="0" smtClean="0"/>
            <a:t>人力與經費分擔</a:t>
          </a:r>
          <a:endParaRPr lang="zh-TW" altLang="en-US" sz="2300" kern="1200" dirty="0"/>
        </a:p>
      </dsp:txBody>
      <dsp:txXfrm>
        <a:off x="628203" y="3168173"/>
        <a:ext cx="7538938" cy="905192"/>
      </dsp:txXfrm>
    </dsp:sp>
    <dsp:sp modelId="{0CDD2A0D-499E-4362-A18A-508BD901C112}">
      <dsp:nvSpPr>
        <dsp:cNvPr id="0" name=""/>
        <dsp:cNvSpPr/>
      </dsp:nvSpPr>
      <dsp:spPr>
        <a:xfrm>
          <a:off x="62458" y="3055024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4632" cy="144950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/>
              <a:t>第三屆巴楠花族群生活圈運動會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第二次</a:t>
            </a:r>
            <a:r>
              <a:rPr lang="zh-TW" altLang="en-US" sz="4000" dirty="0" smtClean="0"/>
              <a:t>籌備會議</a:t>
            </a:r>
            <a:r>
              <a:rPr lang="en-US" altLang="zh-TW" sz="4000" dirty="0" smtClean="0"/>
              <a:t>~10/26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12/30(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)-12/31(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73617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追蹤</a:t>
            </a:r>
            <a:r>
              <a:rPr lang="en-US" altLang="zh-TW" dirty="0" smtClean="0"/>
              <a:t>10/19</a:t>
            </a:r>
            <a:r>
              <a:rPr lang="zh-TW" altLang="en-US" dirty="0" smtClean="0"/>
              <a:t>第一次籌備會議結論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確認</a:t>
            </a:r>
            <a:r>
              <a:rPr lang="en-US" altLang="zh-TW" dirty="0" smtClean="0"/>
              <a:t>10/26</a:t>
            </a:r>
            <a:r>
              <a:rPr lang="zh-TW" altLang="en-US" dirty="0" smtClean="0"/>
              <a:t>第二</a:t>
            </a:r>
            <a:r>
              <a:rPr lang="zh-TW" altLang="en-US" dirty="0"/>
              <a:t>次</a:t>
            </a:r>
            <a:r>
              <a:rPr lang="zh-TW" altLang="en-US" dirty="0" smtClean="0"/>
              <a:t>籌備會議</a:t>
            </a:r>
            <a:r>
              <a:rPr lang="zh-TW" altLang="en-US" dirty="0"/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1046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1019</a:t>
            </a:r>
            <a:r>
              <a:rPr lang="zh-TW" altLang="en-US" sz="2800" dirty="0" smtClean="0">
                <a:solidFill>
                  <a:srgbClr val="FF0000"/>
                </a:solidFill>
              </a:rPr>
              <a:t>結論：追蹤</a:t>
            </a:r>
            <a:r>
              <a:rPr lang="en-US" altLang="zh-TW" sz="2800" dirty="0" smtClean="0">
                <a:solidFill>
                  <a:srgbClr val="FF0000"/>
                </a:solidFill>
              </a:rPr>
              <a:t>4</a:t>
            </a:r>
            <a:r>
              <a:rPr lang="zh-TW" altLang="en-US" sz="2800" dirty="0" smtClean="0">
                <a:solidFill>
                  <a:srgbClr val="FF0000"/>
                </a:solidFill>
              </a:rPr>
              <a:t>項。</a:t>
            </a:r>
            <a:r>
              <a:rPr lang="en-US" altLang="zh-TW" sz="2800" dirty="0" smtClean="0">
                <a:solidFill>
                  <a:srgbClr val="FF0000"/>
                </a:solidFill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1.</a:t>
            </a:r>
            <a:r>
              <a:rPr lang="zh-TW" altLang="en-US" sz="2400" dirty="0" smtClean="0">
                <a:solidFill>
                  <a:srgbClr val="FF0000"/>
                </a:solidFill>
              </a:rPr>
              <a:t>大愛里里長一周內拜訪確認是否合辦運動會。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2.</a:t>
            </a:r>
            <a:r>
              <a:rPr lang="zh-TW" altLang="en-US" sz="2400" dirty="0" smtClean="0">
                <a:solidFill>
                  <a:srgbClr val="FF0000"/>
                </a:solidFill>
              </a:rPr>
              <a:t>南沙魯</a:t>
            </a:r>
            <a:r>
              <a:rPr lang="zh-TW" altLang="en-US" sz="2400" dirty="0">
                <a:solidFill>
                  <a:srgbClr val="FF0000"/>
                </a:solidFill>
              </a:rPr>
              <a:t>里里長一周內拜訪確認是否合辦運動會</a:t>
            </a:r>
            <a:r>
              <a:rPr lang="zh-TW" altLang="en-US" sz="2400" dirty="0" smtClean="0">
                <a:solidFill>
                  <a:srgbClr val="FF0000"/>
                </a:solidFill>
              </a:rPr>
              <a:t>。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3.</a:t>
            </a:r>
            <a:r>
              <a:rPr lang="zh-TW" altLang="en-US" sz="2400" dirty="0" smtClean="0">
                <a:solidFill>
                  <a:srgbClr val="FF0000"/>
                </a:solidFill>
              </a:rPr>
              <a:t>愛農教會參與活動合作；一周內拜訪社區教會。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4.</a:t>
            </a:r>
            <a:r>
              <a:rPr lang="zh-TW" altLang="en-US" sz="2400" dirty="0" smtClean="0">
                <a:solidFill>
                  <a:srgbClr val="FF0000"/>
                </a:solidFill>
              </a:rPr>
              <a:t>參與合作對象務必派員或授權代表參加每一次的會議。</a:t>
            </a:r>
            <a:endParaRPr lang="en-US" altLang="zh-TW" sz="2400" dirty="0" smtClean="0"/>
          </a:p>
          <a:p>
            <a:r>
              <a:rPr lang="en-US" altLang="zh-TW" sz="2800" dirty="0" smtClean="0"/>
              <a:t>1026</a:t>
            </a:r>
            <a:r>
              <a:rPr lang="zh-TW" altLang="en-US" sz="2800" dirty="0" smtClean="0"/>
              <a:t>結論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大愛里確認參與合作辦理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2.</a:t>
            </a:r>
            <a:r>
              <a:rPr lang="zh-TW" altLang="en-US" sz="2800" dirty="0" smtClean="0"/>
              <a:t>南沙魯里確認參與合作辦理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3.</a:t>
            </a:r>
            <a:r>
              <a:rPr lang="zh-TW" altLang="en-US" sz="2800" dirty="0" smtClean="0"/>
              <a:t>教會合作對象：愛農教會、慈濟教聯會。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未參與開會教會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活水、天主堂、安息日、真耶穌、曠野，會議結果再行通知</a:t>
            </a:r>
            <a:r>
              <a:rPr lang="en-US" altLang="zh-TW" sz="2800" dirty="0" smtClean="0"/>
              <a:t>)(</a:t>
            </a:r>
            <a:r>
              <a:rPr lang="zh-TW" altLang="en-US" sz="2800" dirty="0" smtClean="0"/>
              <a:t>天興宮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未聯繫</a:t>
            </a:r>
            <a:r>
              <a:rPr lang="en-US" altLang="zh-TW" sz="2800" dirty="0" smtClean="0"/>
              <a:t>)</a:t>
            </a:r>
            <a:br>
              <a:rPr lang="en-US" altLang="zh-TW" sz="2800" dirty="0" smtClean="0"/>
            </a:br>
            <a:r>
              <a:rPr lang="en-US" altLang="zh-TW" sz="2800" dirty="0" smtClean="0"/>
              <a:t>4.</a:t>
            </a:r>
            <a:r>
              <a:rPr lang="zh-TW" altLang="en-US" sz="2800" dirty="0">
                <a:solidFill>
                  <a:srgbClr val="FF0000"/>
                </a:solidFill>
              </a:rPr>
              <a:t>參與合作對象務必派員或授權代表參加每一次的會議</a:t>
            </a:r>
            <a:r>
              <a:rPr lang="zh-TW" altLang="en-US" sz="2800" dirty="0" smtClean="0">
                <a:solidFill>
                  <a:srgbClr val="FF0000"/>
                </a:solidFill>
              </a:rPr>
              <a:t>。未派代表者尊重每次會議決議結果。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zh-TW" altLang="en-US" sz="3000" dirty="0" smtClean="0"/>
              <a:t>追蹤與確認一</a:t>
            </a:r>
            <a:r>
              <a:rPr lang="zh-TW" altLang="en-US" sz="3000" dirty="0"/>
              <a:t>：</a:t>
            </a:r>
            <a:r>
              <a:rPr lang="zh-TW" altLang="en-US" sz="3000" dirty="0" smtClean="0"/>
              <a:t>學校</a:t>
            </a:r>
            <a:r>
              <a:rPr lang="zh-TW" altLang="en-US" sz="3000" dirty="0"/>
              <a:t>與社區合作對象</a:t>
            </a:r>
            <a:r>
              <a:rPr lang="en-US" altLang="zh-TW" sz="3000" dirty="0"/>
              <a:t>(</a:t>
            </a:r>
            <a:r>
              <a:rPr lang="zh-TW" altLang="en-US" sz="3000" dirty="0"/>
              <a:t>里、教會</a:t>
            </a:r>
            <a:r>
              <a:rPr lang="en-US" altLang="zh-TW" sz="3000" dirty="0" smtClean="0"/>
              <a:t>)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778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1019</a:t>
            </a:r>
            <a:r>
              <a:rPr lang="zh-TW" altLang="en-US" sz="2800" dirty="0" smtClean="0">
                <a:solidFill>
                  <a:srgbClr val="FF0000"/>
                </a:solidFill>
              </a:rPr>
              <a:t>結論：追蹤</a:t>
            </a:r>
            <a:r>
              <a:rPr lang="en-US" altLang="zh-TW" sz="2800" dirty="0" smtClean="0">
                <a:solidFill>
                  <a:srgbClr val="FF0000"/>
                </a:solidFill>
              </a:rPr>
              <a:t>5</a:t>
            </a:r>
            <a:r>
              <a:rPr lang="zh-TW" altLang="en-US" sz="2800" dirty="0" smtClean="0">
                <a:solidFill>
                  <a:srgbClr val="FF0000"/>
                </a:solidFill>
              </a:rPr>
              <a:t>項。</a:t>
            </a:r>
            <a:r>
              <a:rPr lang="en-US" altLang="zh-TW" sz="2800" dirty="0" smtClean="0">
                <a:solidFill>
                  <a:srgbClr val="FF0000"/>
                </a:solidFill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</a:rPr>
            </a:br>
            <a:r>
              <a:rPr lang="en-US" altLang="zh-TW" sz="28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1.</a:t>
            </a:r>
            <a:r>
              <a:rPr lang="zh-TW" altLang="en-US" sz="2400" dirty="0" smtClean="0">
                <a:solidFill>
                  <a:srgbClr val="FF0000"/>
                </a:solidFill>
              </a:rPr>
              <a:t>建議加入排球項目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2.</a:t>
            </a:r>
            <a:r>
              <a:rPr lang="zh-TW" altLang="en-US" sz="2400" dirty="0" smtClean="0">
                <a:solidFill>
                  <a:srgbClr val="FF0000"/>
                </a:solidFill>
              </a:rPr>
              <a:t>比賽項目選手分組方式待確認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3.</a:t>
            </a:r>
            <a:r>
              <a:rPr lang="zh-TW" altLang="en-US" sz="2400" dirty="0" smtClean="0">
                <a:solidFill>
                  <a:srgbClr val="FF0000"/>
                </a:solidFill>
              </a:rPr>
              <a:t>其他增減項目或延長活動日期，待第二次擴大會議再行確認</a:t>
            </a:r>
            <a:r>
              <a:rPr lang="en-US" altLang="zh-TW" sz="2400" dirty="0">
                <a:solidFill>
                  <a:srgbClr val="FF0000"/>
                </a:solidFill>
              </a:rPr>
              <a:t/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4.</a:t>
            </a:r>
            <a:r>
              <a:rPr lang="zh-TW" altLang="en-US" sz="2400" dirty="0" smtClean="0">
                <a:solidFill>
                  <a:srgbClr val="FF0000"/>
                </a:solidFill>
              </a:rPr>
              <a:t>邀請大武壠族是否參與本次活動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rgbClr val="FF0000"/>
                </a:solidFill>
              </a:rPr>
              <a:t>5.1/1(</a:t>
            </a:r>
            <a:r>
              <a:rPr lang="zh-TW" altLang="en-US" sz="2400" dirty="0" smtClean="0">
                <a:solidFill>
                  <a:srgbClr val="FF0000"/>
                </a:solidFill>
              </a:rPr>
              <a:t>一</a:t>
            </a:r>
            <a:r>
              <a:rPr lang="en-US" altLang="zh-TW" sz="2400" dirty="0" smtClean="0">
                <a:solidFill>
                  <a:srgbClr val="FF0000"/>
                </a:solidFill>
              </a:rPr>
              <a:t>)</a:t>
            </a:r>
            <a:r>
              <a:rPr lang="zh-TW" altLang="en-US" sz="2400" dirty="0" smtClean="0">
                <a:solidFill>
                  <a:srgbClr val="FF0000"/>
                </a:solidFill>
              </a:rPr>
              <a:t>第三天，規劃社區球類活動</a:t>
            </a:r>
            <a:r>
              <a:rPr lang="zh-TW" altLang="en-US" sz="2400" dirty="0">
                <a:solidFill>
                  <a:srgbClr val="FF0000"/>
                </a:solidFill>
              </a:rPr>
              <a:t>或其他</a:t>
            </a:r>
            <a:r>
              <a:rPr lang="zh-TW" altLang="en-US" sz="2400" dirty="0" smtClean="0">
                <a:solidFill>
                  <a:srgbClr val="FF0000"/>
                </a:solidFill>
              </a:rPr>
              <a:t>項目</a:t>
            </a:r>
            <a:r>
              <a:rPr lang="en-US" altLang="zh-TW" sz="2400" dirty="0">
                <a:solidFill>
                  <a:srgbClr val="FF0000"/>
                </a:solidFill>
              </a:rPr>
              <a:t/>
            </a:r>
            <a:br>
              <a:rPr lang="en-US" altLang="zh-TW" sz="2400" dirty="0">
                <a:solidFill>
                  <a:srgbClr val="FF0000"/>
                </a:solidFill>
              </a:rPr>
            </a:br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zh-TW" altLang="en-US" sz="2400" dirty="0">
                <a:solidFill>
                  <a:srgbClr val="FF0000"/>
                </a:solidFill>
              </a:rPr>
              <a:t>由</a:t>
            </a:r>
            <a:r>
              <a:rPr lang="zh-TW" altLang="en-US" sz="2400" dirty="0" smtClean="0">
                <a:solidFill>
                  <a:srgbClr val="FF0000"/>
                </a:solidFill>
              </a:rPr>
              <a:t>家長會負責召集社區、教會。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r>
              <a:rPr lang="en-US" altLang="zh-TW" sz="2800" dirty="0" smtClean="0"/>
              <a:t>1026</a:t>
            </a:r>
            <a:r>
              <a:rPr lang="zh-TW" altLang="en-US" sz="2800" dirty="0" smtClean="0"/>
              <a:t>結論</a:t>
            </a:r>
            <a:r>
              <a:rPr lang="zh-TW" altLang="en-US" sz="2800" dirty="0" smtClean="0"/>
              <a:t>：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1.</a:t>
            </a: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確認</a:t>
            </a:r>
            <a:r>
              <a:rPr lang="zh-TW" altLang="en-US" sz="2800" dirty="0">
                <a:solidFill>
                  <a:srgbClr val="FF0000"/>
                </a:solidFill>
              </a:rPr>
              <a:t>由家長會負責召集社區、</a:t>
            </a:r>
            <a:r>
              <a:rPr lang="zh-TW" altLang="en-US" sz="2800" dirty="0" smtClean="0">
                <a:solidFill>
                  <a:srgbClr val="FF0000"/>
                </a:solidFill>
              </a:rPr>
              <a:t>教會，規劃</a:t>
            </a:r>
            <a:r>
              <a:rPr lang="en-US" altLang="zh-TW" sz="2800" dirty="0">
                <a:solidFill>
                  <a:srgbClr val="FF0000"/>
                </a:solidFill>
              </a:rPr>
              <a:t>1/1(</a:t>
            </a:r>
            <a:r>
              <a:rPr lang="zh-TW" altLang="en-US" sz="2800" dirty="0">
                <a:solidFill>
                  <a:srgbClr val="FF0000"/>
                </a:solidFill>
              </a:rPr>
              <a:t>一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第三天</a:t>
            </a:r>
            <a:r>
              <a:rPr lang="zh-TW" altLang="en-US" sz="2800" dirty="0" smtClean="0">
                <a:solidFill>
                  <a:srgbClr val="FF0000"/>
                </a:solidFill>
              </a:rPr>
              <a:t>社區</a:t>
            </a:r>
            <a:r>
              <a:rPr lang="zh-TW" altLang="en-US" sz="2800" dirty="0">
                <a:solidFill>
                  <a:srgbClr val="FF0000"/>
                </a:solidFill>
              </a:rPr>
              <a:t>球類活動或其他</a:t>
            </a:r>
            <a:r>
              <a:rPr lang="zh-TW" altLang="en-US" sz="2800" dirty="0" smtClean="0">
                <a:solidFill>
                  <a:srgbClr val="FF0000"/>
                </a:solidFill>
              </a:rPr>
              <a:t>項目</a:t>
            </a:r>
            <a:r>
              <a:rPr lang="en-US" altLang="zh-TW" sz="2800" dirty="0" smtClean="0">
                <a:solidFill>
                  <a:srgbClr val="FF0000"/>
                </a:solidFill>
              </a:rPr>
              <a:t>—</a:t>
            </a:r>
            <a:r>
              <a:rPr lang="zh-TW" altLang="en-US" sz="2800" dirty="0" smtClean="0">
                <a:solidFill>
                  <a:srgbClr val="FF0000"/>
                </a:solidFill>
              </a:rPr>
              <a:t>排球、籃球、龍球。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晚上卡拉</a:t>
            </a:r>
            <a:r>
              <a:rPr lang="en-US" altLang="zh-TW" sz="2800" dirty="0" smtClean="0">
                <a:solidFill>
                  <a:srgbClr val="FF0000"/>
                </a:solidFill>
              </a:rPr>
              <a:t>OK</a:t>
            </a:r>
            <a:r>
              <a:rPr lang="zh-TW" altLang="en-US" sz="2800" dirty="0" smtClean="0">
                <a:solidFill>
                  <a:srgbClr val="FF0000"/>
                </a:solidFill>
              </a:rPr>
              <a:t>大賽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2.</a:t>
            </a:r>
            <a:r>
              <a:rPr lang="zh-TW" altLang="en-US" sz="2800" dirty="0" smtClean="0">
                <a:solidFill>
                  <a:srgbClr val="FF0000"/>
                </a:solidFill>
              </a:rPr>
              <a:t>分組方式</a:t>
            </a:r>
            <a:r>
              <a:rPr lang="en-US" altLang="zh-TW" sz="2800" dirty="0" smtClean="0">
                <a:solidFill>
                  <a:srgbClr val="FF0000"/>
                </a:solidFill>
              </a:rPr>
              <a:t>-</a:t>
            </a:r>
            <a:r>
              <a:rPr lang="zh-TW" altLang="en-US" sz="2800" dirty="0" smtClean="0">
                <a:solidFill>
                  <a:srgbClr val="FF0000"/>
                </a:solidFill>
              </a:rPr>
              <a:t>依大愛里五鄰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小</a:t>
            </a:r>
            <a:r>
              <a:rPr lang="zh-TW" altLang="en-US" sz="2800" dirty="0">
                <a:solidFill>
                  <a:srgbClr val="FF0000"/>
                </a:solidFill>
              </a:rPr>
              <a:t>愛、</a:t>
            </a:r>
            <a:r>
              <a:rPr lang="en-US" altLang="zh-TW" sz="2800" dirty="0">
                <a:solidFill>
                  <a:srgbClr val="FF0000"/>
                </a:solidFill>
              </a:rPr>
              <a:t>A2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A3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B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 smtClean="0">
                <a:solidFill>
                  <a:srgbClr val="FF0000"/>
                </a:solidFill>
              </a:rPr>
              <a:t>C)</a:t>
            </a:r>
            <a:r>
              <a:rPr lang="zh-TW" altLang="en-US" sz="2800" dirty="0" smtClean="0">
                <a:solidFill>
                  <a:srgbClr val="FF0000"/>
                </a:solidFill>
              </a:rPr>
              <a:t>分組</a:t>
            </a:r>
            <a:r>
              <a:rPr lang="en-US" altLang="zh-TW" sz="2800" dirty="0" smtClean="0">
                <a:solidFill>
                  <a:srgbClr val="FF0000"/>
                </a:solidFill>
              </a:rPr>
              <a:t>+</a:t>
            </a:r>
            <a:r>
              <a:rPr lang="zh-TW" altLang="en-US" sz="2800" dirty="0" smtClean="0">
                <a:solidFill>
                  <a:srgbClr val="FF0000"/>
                </a:solidFill>
              </a:rPr>
              <a:t>日光小林</a:t>
            </a:r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 algn="ctr"/>
            <a:r>
              <a:rPr lang="zh-TW" altLang="en-US" sz="2800" dirty="0"/>
              <a:t>追蹤與確認</a:t>
            </a:r>
            <a:r>
              <a:rPr lang="zh-TW" altLang="en-US" sz="2800" dirty="0" smtClean="0"/>
              <a:t>二：討論活動日期與形式</a:t>
            </a:r>
            <a:r>
              <a:rPr lang="en-US" altLang="zh-TW" sz="2800" dirty="0"/>
              <a:t>(105</a:t>
            </a:r>
            <a:r>
              <a:rPr lang="zh-TW" altLang="en-US" sz="2800" dirty="0"/>
              <a:t>為範本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2800" dirty="0">
                <a:solidFill>
                  <a:srgbClr val="FF0000"/>
                </a:solidFill>
                <a:latin typeface="新細明體"/>
                <a:ea typeface="新細明體"/>
              </a:rPr>
              <a:t>■</a:t>
            </a:r>
            <a:r>
              <a:rPr lang="en-US" altLang="zh-TW" sz="2800" dirty="0" smtClean="0">
                <a:solidFill>
                  <a:srgbClr val="FF0000"/>
                </a:solidFill>
              </a:rPr>
              <a:t>1019</a:t>
            </a:r>
            <a:r>
              <a:rPr lang="zh-TW" altLang="en-US" sz="2800" dirty="0" smtClean="0">
                <a:solidFill>
                  <a:srgbClr val="FF0000"/>
                </a:solidFill>
              </a:rPr>
              <a:t>結論：</a:t>
            </a:r>
            <a:r>
              <a:rPr lang="en-US" altLang="zh-TW" sz="2800" dirty="0" smtClean="0">
                <a:solidFill>
                  <a:srgbClr val="FF0000"/>
                </a:solidFill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</a:rPr>
            </a:br>
            <a:r>
              <a:rPr lang="en-US" altLang="zh-TW" sz="2800" dirty="0" smtClean="0">
                <a:solidFill>
                  <a:srgbClr val="FF0000"/>
                </a:solidFill>
              </a:rPr>
              <a:t>1.</a:t>
            </a:r>
            <a:r>
              <a:rPr lang="zh-TW" altLang="en-US" sz="2800" dirty="0">
                <a:solidFill>
                  <a:srgbClr val="FF0000"/>
                </a:solidFill>
              </a:rPr>
              <a:t>有關人力與經費於第二次擴大會議再行討論及</a:t>
            </a:r>
            <a:r>
              <a:rPr lang="zh-TW" altLang="en-US" sz="2800" dirty="0" smtClean="0">
                <a:solidFill>
                  <a:srgbClr val="FF0000"/>
                </a:solidFill>
              </a:rPr>
              <a:t>確認。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en-US" altLang="zh-TW" sz="2800" b="1" dirty="0" smtClean="0">
                <a:solidFill>
                  <a:srgbClr val="00B050"/>
                </a:solidFill>
                <a:latin typeface="新細明體"/>
                <a:ea typeface="新細明體"/>
              </a:rPr>
              <a:t>■</a:t>
            </a:r>
            <a:r>
              <a:rPr lang="en-US" altLang="zh-TW" sz="2800" b="1" u="sng" dirty="0" smtClean="0">
                <a:solidFill>
                  <a:srgbClr val="00B050"/>
                </a:solidFill>
              </a:rPr>
              <a:t>1026</a:t>
            </a:r>
            <a:r>
              <a:rPr lang="zh-TW" altLang="en-US" sz="2800" b="1" u="sng" dirty="0" smtClean="0">
                <a:solidFill>
                  <a:srgbClr val="00B050"/>
                </a:solidFill>
              </a:rPr>
              <a:t>結論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r>
              <a:rPr lang="en-US" altLang="zh-TW" sz="2800" dirty="0" smtClean="0"/>
              <a:t>(1)</a:t>
            </a:r>
            <a:r>
              <a:rPr lang="zh-TW" altLang="en-US" sz="2800" dirty="0" smtClean="0"/>
              <a:t>人力部分項目：各休息準備區、裁判、工作人員等。</a:t>
            </a:r>
            <a:endParaRPr lang="en-US" altLang="zh-TW" sz="2800" dirty="0" smtClean="0"/>
          </a:p>
          <a:p>
            <a:r>
              <a:rPr lang="en-US" altLang="zh-TW" sz="2800" dirty="0" smtClean="0"/>
              <a:t>(2)</a:t>
            </a:r>
            <a:r>
              <a:rPr lang="zh-TW" altLang="en-US" sz="2800" dirty="0" smtClean="0"/>
              <a:t>經費預定支出與確認項目部分：合作單位比例或能力額度。</a:t>
            </a:r>
            <a:endParaRPr lang="en-US" altLang="zh-TW" sz="2800" dirty="0" smtClean="0"/>
          </a:p>
          <a:p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12/30(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六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社區項目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zh-TW" altLang="en-US" sz="2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</a:rPr>
              <a:t>學校與社區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1.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文化市集擺攤園遊券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族群歌謠前社區晚餐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3.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族群歌謠晚會表演團隊免費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晚會嘉賓主持人與特別團隊費用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2800" dirty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12/31(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日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社區項目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：</a:t>
            </a:r>
            <a:r>
              <a:rPr lang="zh-TW" altLang="en-US" sz="2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學校與社區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(1)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中餐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各自組別負責</a:t>
            </a:r>
            <a:r>
              <a:rPr lang="en-US" altLang="zh-TW" sz="2800" dirty="0" smtClean="0">
                <a:latin typeface="新細明體"/>
                <a:ea typeface="新細明體"/>
              </a:rPr>
              <a:t>?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(2)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選手個別與團體獎品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共同分攤</a:t>
            </a:r>
            <a:r>
              <a:rPr lang="en-US" altLang="zh-TW" sz="2800" dirty="0">
                <a:latin typeface="新細明體" pitchFamily="18" charset="-120"/>
                <a:ea typeface="新細明體" pitchFamily="18" charset="-120"/>
              </a:rPr>
              <a:t>~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(3)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服裝 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各自組別負責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?</a:t>
            </a: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(4)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團體比賽優勝獎金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共同分攤</a:t>
            </a:r>
            <a:r>
              <a:rPr lang="en-US" altLang="zh-TW" sz="2800" dirty="0">
                <a:latin typeface="新細明體" pitchFamily="18" charset="-120"/>
                <a:ea typeface="新細明體" pitchFamily="18" charset="-120"/>
              </a:rPr>
              <a:t>~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2800" dirty="0" smtClean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1/1(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一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球類項目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：</a:t>
            </a:r>
            <a:r>
              <a:rPr lang="zh-TW" altLang="en-US" sz="2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家長會與社區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(1)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中餐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各自組別負責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?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  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(2)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選手獎品與比賽結果獎金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?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共同分攤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</a:p>
          <a:p>
            <a:r>
              <a:rPr lang="zh-TW" altLang="en-US" sz="2800" dirty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                                       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(3)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場地與球具設備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</a:p>
          <a:p>
            <a:r>
              <a:rPr lang="zh-TW" altLang="en-US" sz="3800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費用：合作單位共同分攤，依能力、比例分擔。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 algn="ctr"/>
            <a:r>
              <a:rPr lang="zh-TW" altLang="en-US" dirty="0" smtClean="0"/>
              <a:t>追蹤與確認三：人力</a:t>
            </a:r>
            <a:r>
              <a:rPr lang="zh-TW" altLang="en-US" dirty="0"/>
              <a:t>與經費</a:t>
            </a:r>
            <a:r>
              <a:rPr lang="zh-TW" altLang="en-US" dirty="0" smtClean="0"/>
              <a:t>分擔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5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第三次會議時間：</a:t>
            </a:r>
            <a:r>
              <a:rPr lang="en-US" altLang="zh-TW" dirty="0" smtClean="0"/>
              <a:t>11/2(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晚上</a:t>
            </a:r>
            <a:r>
              <a:rPr lang="en-US" altLang="zh-TW" dirty="0" smtClean="0"/>
              <a:t>7:00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討論主題：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r>
              <a:rPr lang="en-US" altLang="zh-TW" dirty="0" smtClean="0"/>
              <a:t>(1)</a:t>
            </a:r>
            <a:r>
              <a:rPr lang="zh-TW" altLang="en-US" dirty="0" smtClean="0"/>
              <a:t>各項經費一覽表與分攤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r>
              <a:rPr lang="en-US" altLang="zh-TW" dirty="0" smtClean="0"/>
              <a:t>(2)1/1(</a:t>
            </a:r>
            <a:r>
              <a:rPr lang="zh-TW" altLang="en-US" dirty="0" smtClean="0"/>
              <a:t>第三天</a:t>
            </a:r>
            <a:r>
              <a:rPr lang="en-US" altLang="zh-TW" dirty="0" smtClean="0"/>
              <a:t>)</a:t>
            </a:r>
            <a:r>
              <a:rPr lang="zh-TW" altLang="en-US" dirty="0" smtClean="0"/>
              <a:t>球類活動草案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zh-TW" altLang="en-US" dirty="0" smtClean="0"/>
              <a:t>臨時動議：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379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</TotalTime>
  <Words>136</Words>
  <Application>Microsoft Office PowerPoint</Application>
  <PresentationFormat>如螢幕大小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匯合</vt:lpstr>
      <vt:lpstr>第三屆巴楠花族群生活圈運動會 第二次籌備會議~10/26</vt:lpstr>
      <vt:lpstr>追蹤10/19第一次籌備會議結論 確認10/26第二次籌備會議結論</vt:lpstr>
      <vt:lpstr>追蹤與確認一：學校與社區合作對象(里、教會)</vt:lpstr>
      <vt:lpstr>追蹤與確認二：討論活動日期與形式(105為範本)</vt:lpstr>
      <vt:lpstr>追蹤與確認三：人力與經費分擔</vt:lpstr>
      <vt:lpstr>臨時動議：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第三屆巴楠花族群生活圈運動會</dc:title>
  <dc:creator>user</dc:creator>
  <cp:lastModifiedBy>user</cp:lastModifiedBy>
  <cp:revision>20</cp:revision>
  <dcterms:created xsi:type="dcterms:W3CDTF">2017-10-19T09:09:29Z</dcterms:created>
  <dcterms:modified xsi:type="dcterms:W3CDTF">2017-10-26T11:48:32Z</dcterms:modified>
</cp:coreProperties>
</file>